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57" r:id="rId17"/>
    <p:sldId id="258"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4901B63-60EF-4F4A-BFDE-6A4A1888DD81}" type="datetimeFigureOut">
              <a:rPr lang="en-US" smtClean="0"/>
              <a:pPr/>
              <a:t>7/17/2021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4901B63-60EF-4F4A-BFDE-6A4A1888DD81}" type="datetimeFigureOut">
              <a:rPr lang="en-US" smtClean="0"/>
              <a:pPr/>
              <a:t>7/17/2021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901B63-60EF-4F4A-BFDE-6A4A1888DD81}" type="datetimeFigureOut">
              <a:rPr lang="en-US" smtClean="0"/>
              <a:pPr/>
              <a:t>7/17/2021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4901B63-60EF-4F4A-BFDE-6A4A1888DD81}" type="datetimeFigureOut">
              <a:rPr lang="en-US" smtClean="0"/>
              <a:pPr/>
              <a:t>7/17/2021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4901B63-60EF-4F4A-BFDE-6A4A1888DD81}" type="datetimeFigureOut">
              <a:rPr lang="en-US" smtClean="0"/>
              <a:pPr/>
              <a:t>7/17/2021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4901B63-60EF-4F4A-BFDE-6A4A1888DD81}" type="datetimeFigureOut">
              <a:rPr lang="en-US" smtClean="0"/>
              <a:pPr/>
              <a:t>7/17/2021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901B63-60EF-4F4A-BFDE-6A4A1888DD81}" type="datetimeFigureOut">
              <a:rPr lang="en-US" smtClean="0"/>
              <a:pPr/>
              <a:t>7/17/2021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901B63-60EF-4F4A-BFDE-6A4A1888DD81}" type="datetimeFigureOut">
              <a:rPr lang="en-US" smtClean="0"/>
              <a:pPr/>
              <a:t>7/17/2021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901B63-60EF-4F4A-BFDE-6A4A1888DD81}" type="datetimeFigureOut">
              <a:rPr lang="en-US" smtClean="0"/>
              <a:pPr/>
              <a:t>7/17/2021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4901B63-60EF-4F4A-BFDE-6A4A1888DD81}" type="datetimeFigureOut">
              <a:rPr lang="en-US" smtClean="0"/>
              <a:pPr/>
              <a:t>7/17/2021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4901B63-60EF-4F4A-BFDE-6A4A1888DD81}" type="datetimeFigureOut">
              <a:rPr lang="en-US" smtClean="0"/>
              <a:pPr/>
              <a:t>7/17/2021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CA640F-954E-48CF-A0B0-915B926F3D8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901B63-60EF-4F4A-BFDE-6A4A1888DD81}" type="datetimeFigureOut">
              <a:rPr lang="en-US" smtClean="0"/>
              <a:pPr/>
              <a:t>7/17/2021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CA640F-954E-48CF-A0B0-915B926F3D88}"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727335"/>
          </a:xfrm>
        </p:spPr>
        <p:txBody>
          <a:bodyPr/>
          <a:lstStyle/>
          <a:p>
            <a:r>
              <a:rPr lang="en-IN" dirty="0" smtClean="0">
                <a:latin typeface="Algerian" pitchFamily="82" charset="0"/>
              </a:rPr>
              <a:t>DISEASES AND PESTS OF MUGA AND ERI SILKWORM</a:t>
            </a:r>
            <a:endParaRPr lang="en-IN" dirty="0">
              <a:latin typeface="Algerian" pitchFamily="8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786478"/>
          </a:xfrm>
        </p:spPr>
        <p:txBody>
          <a:bodyPr>
            <a:normAutofit fontScale="40000" lnSpcReduction="20000"/>
          </a:bodyPr>
          <a:lstStyle/>
          <a:p>
            <a:r>
              <a:rPr lang="en-IN" b="1" dirty="0"/>
              <a:t>Diseases and pests of </a:t>
            </a:r>
            <a:r>
              <a:rPr lang="en-IN" b="1" dirty="0" err="1"/>
              <a:t>muga</a:t>
            </a:r>
            <a:r>
              <a:rPr lang="en-IN" b="1" dirty="0"/>
              <a:t> silkworm</a:t>
            </a:r>
          </a:p>
          <a:p>
            <a:r>
              <a:rPr lang="en-IN" b="1" dirty="0" err="1"/>
              <a:t>Pebrine</a:t>
            </a:r>
            <a:r>
              <a:rPr lang="en-IN" b="1" dirty="0"/>
              <a:t> </a:t>
            </a:r>
            <a:r>
              <a:rPr lang="en-IN" b="1" dirty="0" smtClean="0"/>
              <a:t>disease:</a:t>
            </a:r>
            <a:endParaRPr lang="en-IN" b="1" dirty="0"/>
          </a:p>
          <a:p>
            <a:r>
              <a:rPr lang="en-IN" dirty="0" err="1"/>
              <a:t>Pebrine</a:t>
            </a:r>
            <a:r>
              <a:rPr lang="en-IN" dirty="0"/>
              <a:t> is the most serious disease of </a:t>
            </a:r>
            <a:r>
              <a:rPr lang="en-IN" dirty="0" err="1"/>
              <a:t>muga</a:t>
            </a:r>
            <a:r>
              <a:rPr lang="en-IN" dirty="0"/>
              <a:t> silkworm caused by a protozoan of </a:t>
            </a:r>
            <a:r>
              <a:rPr lang="en-IN" dirty="0" err="1"/>
              <a:t>Nosema</a:t>
            </a:r>
            <a:r>
              <a:rPr lang="en-IN" dirty="0"/>
              <a:t> sp. It is unique in being transmitted to offspring by </a:t>
            </a:r>
            <a:r>
              <a:rPr lang="en-IN" dirty="0" err="1"/>
              <a:t>transovarial</a:t>
            </a:r>
            <a:r>
              <a:rPr lang="en-IN" dirty="0"/>
              <a:t>/ </a:t>
            </a:r>
            <a:r>
              <a:rPr lang="en-IN" dirty="0" err="1"/>
              <a:t>transovum</a:t>
            </a:r>
            <a:r>
              <a:rPr lang="en-IN" dirty="0"/>
              <a:t> means from other moths. If infection is primary, more than 50% larvae die before 3rd moult and rarely any larva goes for spinning. When healthy larvae get infected through contamination during rearing, it is called secondary infection. Secondary infection during early 4th larval stage leads to formation of flimsy cocoons, whereas larvae infected during 5th larval stage form well formed cocoons.</a:t>
            </a:r>
          </a:p>
          <a:p>
            <a:r>
              <a:rPr lang="en-IN" b="1" dirty="0"/>
              <a:t>Peak season:</a:t>
            </a:r>
            <a:r>
              <a:rPr lang="en-IN" dirty="0"/>
              <a:t> Throughout the year.</a:t>
            </a:r>
          </a:p>
          <a:p>
            <a:r>
              <a:rPr lang="en-IN" dirty="0" smtClean="0"/>
              <a:t>Symptoms-</a:t>
            </a:r>
            <a:endParaRPr lang="en-IN" dirty="0"/>
          </a:p>
          <a:p>
            <a:r>
              <a:rPr lang="en-IN" dirty="0"/>
              <a:t>Early stage of </a:t>
            </a:r>
            <a:r>
              <a:rPr lang="en-IN" dirty="0" smtClean="0"/>
              <a:t>infection-</a:t>
            </a:r>
            <a:endParaRPr lang="en-IN" dirty="0"/>
          </a:p>
          <a:p>
            <a:pPr lvl="0"/>
            <a:r>
              <a:rPr lang="en-IN" dirty="0"/>
              <a:t>The infected silkworm larvae appear normal. However, microscopic examination of silkworm larvae may indicate the presence of spores of the pathogen.</a:t>
            </a:r>
          </a:p>
          <a:p>
            <a:r>
              <a:rPr lang="en-IN" dirty="0"/>
              <a:t>Later stage of </a:t>
            </a:r>
            <a:r>
              <a:rPr lang="en-IN" dirty="0" smtClean="0"/>
              <a:t>infection-</a:t>
            </a:r>
            <a:endParaRPr lang="en-IN" dirty="0"/>
          </a:p>
          <a:p>
            <a:pPr lvl="0"/>
            <a:r>
              <a:rPr lang="en-IN" dirty="0"/>
              <a:t>The silkworm larvae loose appetite, vary in size, retarded growth, moult irregularly and the colour of the larvae become light yellowish green instead of deep green colour (normal healthy larvae).</a:t>
            </a:r>
          </a:p>
          <a:p>
            <a:pPr lvl="0"/>
            <a:r>
              <a:rPr lang="en-IN" dirty="0"/>
              <a:t>The infected late stage larvae show black dots or specks on the surface of the body and hence the disease is known as </a:t>
            </a:r>
            <a:r>
              <a:rPr lang="en-IN" dirty="0" err="1"/>
              <a:t>Phutuka</a:t>
            </a:r>
            <a:r>
              <a:rPr lang="en-IN" dirty="0"/>
              <a:t> (spotted disease in Assamese).</a:t>
            </a:r>
          </a:p>
          <a:p>
            <a:r>
              <a:rPr lang="en-IN" b="1" dirty="0"/>
              <a:t>Sources of </a:t>
            </a:r>
            <a:r>
              <a:rPr lang="en-IN" b="1" dirty="0" smtClean="0"/>
              <a:t>infection:</a:t>
            </a:r>
            <a:endParaRPr lang="en-IN" b="1" dirty="0"/>
          </a:p>
          <a:p>
            <a:r>
              <a:rPr lang="en-IN" dirty="0"/>
              <a:t>Egg stage</a:t>
            </a:r>
          </a:p>
          <a:p>
            <a:pPr lvl="0"/>
            <a:r>
              <a:rPr lang="en-IN" dirty="0" err="1"/>
              <a:t>Transovarial</a:t>
            </a:r>
            <a:r>
              <a:rPr lang="en-IN" dirty="0"/>
              <a:t>.</a:t>
            </a:r>
          </a:p>
          <a:p>
            <a:pPr lvl="0"/>
            <a:r>
              <a:rPr lang="en-IN" dirty="0"/>
              <a:t>Surface contamination of eggs (</a:t>
            </a:r>
            <a:r>
              <a:rPr lang="en-IN" dirty="0" err="1"/>
              <a:t>transovum</a:t>
            </a:r>
            <a:r>
              <a:rPr lang="en-IN" dirty="0"/>
              <a:t>).</a:t>
            </a:r>
          </a:p>
          <a:p>
            <a:pPr lvl="0"/>
            <a:r>
              <a:rPr lang="en-IN" dirty="0"/>
              <a:t>Contaminated </a:t>
            </a:r>
            <a:r>
              <a:rPr lang="en-IN" dirty="0" err="1"/>
              <a:t>grainage</a:t>
            </a:r>
            <a:r>
              <a:rPr lang="en-IN" dirty="0"/>
              <a:t> appliances.</a:t>
            </a:r>
          </a:p>
          <a:p>
            <a:r>
              <a:rPr lang="en-IN" dirty="0"/>
              <a:t>Larval stage</a:t>
            </a:r>
          </a:p>
          <a:p>
            <a:pPr lvl="0"/>
            <a:r>
              <a:rPr lang="en-IN" dirty="0"/>
              <a:t>Contaminated egg laying </a:t>
            </a:r>
            <a:r>
              <a:rPr lang="en-IN" dirty="0" err="1"/>
              <a:t>kharika</a:t>
            </a:r>
            <a:r>
              <a:rPr lang="en-IN" dirty="0"/>
              <a:t>.</a:t>
            </a:r>
          </a:p>
          <a:p>
            <a:pPr lvl="0"/>
            <a:r>
              <a:rPr lang="en-IN" dirty="0" err="1"/>
              <a:t>Transovarially</a:t>
            </a:r>
            <a:r>
              <a:rPr lang="en-IN" dirty="0"/>
              <a:t> infected larvae.</a:t>
            </a:r>
          </a:p>
          <a:p>
            <a:pPr lvl="0"/>
            <a:r>
              <a:rPr lang="en-IN" dirty="0"/>
              <a:t>Faecal materials of infected larvae.</a:t>
            </a:r>
          </a:p>
          <a:p>
            <a:pPr lvl="0"/>
            <a:r>
              <a:rPr lang="en-IN" dirty="0"/>
              <a:t>Contaminated foliage.</a:t>
            </a:r>
          </a:p>
          <a:p>
            <a:pPr lvl="0"/>
            <a:r>
              <a:rPr lang="en-IN" dirty="0"/>
              <a:t>Contaminated rearing site.</a:t>
            </a:r>
          </a:p>
          <a:p>
            <a:pPr lvl="0"/>
            <a:r>
              <a:rPr lang="en-IN" dirty="0"/>
              <a:t>Contaminated rearing appliances</a:t>
            </a:r>
            <a:r>
              <a:rPr lang="en-IN" dirty="0" smtClean="0"/>
              <a:t>.</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47500" lnSpcReduction="20000"/>
          </a:bodyPr>
          <a:lstStyle/>
          <a:p>
            <a:pPr algn="just"/>
            <a:r>
              <a:rPr lang="en-IN" dirty="0" smtClean="0"/>
              <a:t>Moth stage</a:t>
            </a:r>
          </a:p>
          <a:p>
            <a:pPr lvl="0" algn="just"/>
            <a:r>
              <a:rPr lang="en-IN" dirty="0" smtClean="0"/>
              <a:t>Infected seed cocoons.</a:t>
            </a:r>
          </a:p>
          <a:p>
            <a:pPr lvl="0" algn="just"/>
            <a:r>
              <a:rPr lang="en-IN" dirty="0" smtClean="0"/>
              <a:t>Infected moth.</a:t>
            </a:r>
          </a:p>
          <a:p>
            <a:pPr lvl="0" algn="just"/>
            <a:r>
              <a:rPr lang="en-IN" dirty="0" smtClean="0"/>
              <a:t>Infected </a:t>
            </a:r>
            <a:r>
              <a:rPr lang="en-IN" dirty="0" err="1" smtClean="0"/>
              <a:t>grainage</a:t>
            </a:r>
            <a:r>
              <a:rPr lang="en-IN" dirty="0" smtClean="0"/>
              <a:t> appliances.</a:t>
            </a:r>
          </a:p>
          <a:p>
            <a:pPr lvl="0" algn="just"/>
            <a:r>
              <a:rPr lang="en-IN" dirty="0" err="1" smtClean="0"/>
              <a:t>Meconium</a:t>
            </a:r>
            <a:r>
              <a:rPr lang="en-IN" dirty="0" smtClean="0"/>
              <a:t> and moth scales.</a:t>
            </a:r>
          </a:p>
          <a:p>
            <a:pPr lvl="0" algn="just"/>
            <a:r>
              <a:rPr lang="en-IN" dirty="0" err="1" smtClean="0"/>
              <a:t>Grainage</a:t>
            </a:r>
            <a:r>
              <a:rPr lang="en-IN" dirty="0" smtClean="0"/>
              <a:t> dust.</a:t>
            </a:r>
          </a:p>
          <a:p>
            <a:pPr algn="just"/>
            <a:r>
              <a:rPr lang="en-IN" dirty="0" smtClean="0"/>
              <a:t>Spread of the disease: </a:t>
            </a:r>
            <a:r>
              <a:rPr lang="en-IN" dirty="0" err="1" smtClean="0"/>
              <a:t>Pebrinized</a:t>
            </a:r>
            <a:r>
              <a:rPr lang="en-IN" dirty="0" smtClean="0"/>
              <a:t> larvae extrude faecal material, gut juice and vomit which contaminate the rearing environment, appliances and host plant foliage. Mostly, consumption of contaminated foliage/ egg shell results in spread of the disease.</a:t>
            </a:r>
          </a:p>
          <a:p>
            <a:pPr algn="just"/>
            <a:r>
              <a:rPr lang="en-IN" dirty="0" smtClean="0"/>
              <a:t>Management</a:t>
            </a:r>
          </a:p>
          <a:p>
            <a:pPr lvl="0" algn="just"/>
            <a:r>
              <a:rPr lang="en-IN" dirty="0" smtClean="0"/>
              <a:t>Scientific inspection of individual mother moths for detection of </a:t>
            </a:r>
            <a:r>
              <a:rPr lang="en-IN" dirty="0" err="1" smtClean="0"/>
              <a:t>pebrine</a:t>
            </a:r>
            <a:r>
              <a:rPr lang="en-IN" dirty="0" smtClean="0"/>
              <a:t> during egg production.</a:t>
            </a:r>
          </a:p>
          <a:p>
            <a:pPr lvl="0" algn="just"/>
            <a:r>
              <a:rPr lang="en-IN" dirty="0" smtClean="0"/>
              <a:t>Disinfection of </a:t>
            </a:r>
            <a:r>
              <a:rPr lang="en-IN" dirty="0" err="1" smtClean="0"/>
              <a:t>grainage</a:t>
            </a:r>
            <a:r>
              <a:rPr lang="en-IN" dirty="0" smtClean="0"/>
              <a:t> appliances with 2% formalin before and after every </a:t>
            </a:r>
            <a:r>
              <a:rPr lang="en-IN" dirty="0" err="1" smtClean="0"/>
              <a:t>grainage</a:t>
            </a:r>
            <a:r>
              <a:rPr lang="en-IN" dirty="0" smtClean="0"/>
              <a:t> operation.</a:t>
            </a:r>
          </a:p>
          <a:p>
            <a:pPr lvl="0" algn="just"/>
            <a:r>
              <a:rPr lang="en-IN" dirty="0" smtClean="0"/>
              <a:t>Use microscopically tested disease free disinfected eggs only.</a:t>
            </a:r>
          </a:p>
          <a:p>
            <a:pPr lvl="0" algn="just"/>
            <a:r>
              <a:rPr lang="en-IN" dirty="0" smtClean="0"/>
              <a:t>Surface sterilization of eggs with 2% formalin for 5 minutes.</a:t>
            </a:r>
          </a:p>
          <a:p>
            <a:pPr lvl="0" algn="just"/>
            <a:r>
              <a:rPr lang="en-IN" dirty="0" smtClean="0"/>
              <a:t>Maintain hygienic condition in egg production room and rearing sites.</a:t>
            </a:r>
          </a:p>
          <a:p>
            <a:pPr lvl="0" algn="just"/>
            <a:r>
              <a:rPr lang="en-IN" dirty="0" smtClean="0"/>
              <a:t>Follow cellular method of rearing for basic stock maintenance.</a:t>
            </a:r>
          </a:p>
          <a:p>
            <a:pPr lvl="0" algn="just"/>
            <a:r>
              <a:rPr lang="en-IN" dirty="0" smtClean="0"/>
              <a:t>Disinfection of rearing appliances before use.</a:t>
            </a:r>
          </a:p>
          <a:p>
            <a:pPr lvl="0" algn="just"/>
            <a:r>
              <a:rPr lang="en-IN" dirty="0" smtClean="0"/>
              <a:t>Check the faecal materials, unequal/ </a:t>
            </a:r>
            <a:r>
              <a:rPr lang="en-IN" dirty="0" err="1" smtClean="0"/>
              <a:t>lathergic</a:t>
            </a:r>
            <a:r>
              <a:rPr lang="en-IN" dirty="0" smtClean="0"/>
              <a:t>/ unsettled irregular moulters periodically.</a:t>
            </a:r>
          </a:p>
          <a:p>
            <a:pPr lvl="0" algn="just"/>
            <a:r>
              <a:rPr lang="en-IN" dirty="0" smtClean="0"/>
              <a:t>If </a:t>
            </a:r>
            <a:r>
              <a:rPr lang="en-IN" dirty="0" err="1" smtClean="0"/>
              <a:t>pebrine</a:t>
            </a:r>
            <a:r>
              <a:rPr lang="en-IN" dirty="0" smtClean="0"/>
              <a:t> spores are detected, reject the entire infected crop</a:t>
            </a:r>
            <a:r>
              <a:rPr lang="en-IN" dirty="0" smtClean="0"/>
              <a:t>.</a:t>
            </a:r>
            <a:endParaRPr lang="en-IN"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47500" lnSpcReduction="20000"/>
          </a:bodyPr>
          <a:lstStyle/>
          <a:p>
            <a:pPr algn="just"/>
            <a:r>
              <a:rPr lang="en-IN" sz="5900" b="1" dirty="0" err="1" smtClean="0"/>
              <a:t>Flacherie</a:t>
            </a:r>
            <a:endParaRPr lang="en-IN" sz="5900" b="1" dirty="0" smtClean="0"/>
          </a:p>
          <a:p>
            <a:pPr algn="just"/>
            <a:r>
              <a:rPr lang="en-IN" dirty="0" err="1" smtClean="0"/>
              <a:t>Flacherie</a:t>
            </a:r>
            <a:r>
              <a:rPr lang="en-IN" dirty="0" smtClean="0"/>
              <a:t>; commonly known as anal </a:t>
            </a:r>
            <a:r>
              <a:rPr lang="en-IN" dirty="0" err="1" smtClean="0"/>
              <a:t>protrution</a:t>
            </a:r>
            <a:r>
              <a:rPr lang="en-IN" dirty="0" smtClean="0"/>
              <a:t> is a syndrome of bacterial diseases in </a:t>
            </a:r>
            <a:r>
              <a:rPr lang="en-IN" dirty="0" err="1" smtClean="0"/>
              <a:t>muga</a:t>
            </a:r>
            <a:r>
              <a:rPr lang="en-IN" dirty="0" smtClean="0"/>
              <a:t> silkworm caused by Pseudomonas sp. Sometimes it is caused by an ultra virus, which acts as an exciting agent followed by secondary infection of bacteria. Sudden fluctuation in temperature and humidity, bad weather, poor quality leaves with high water content are predisposing factors. Peak season: Throughout, intensive during rainy summer months (June to August</a:t>
            </a:r>
            <a:r>
              <a:rPr lang="en-IN" dirty="0" smtClean="0"/>
              <a:t>).</a:t>
            </a:r>
            <a:endParaRPr lang="en-IN" dirty="0" smtClean="0"/>
          </a:p>
          <a:p>
            <a:pPr algn="just"/>
            <a:r>
              <a:rPr lang="en-IN" dirty="0" smtClean="0"/>
              <a:t>Symptoms</a:t>
            </a:r>
            <a:endParaRPr lang="en-IN" dirty="0"/>
          </a:p>
          <a:p>
            <a:pPr lvl="0" algn="just"/>
            <a:r>
              <a:rPr lang="en-IN" dirty="0"/>
              <a:t>The infected larvae become lethargic and motionless.</a:t>
            </a:r>
          </a:p>
          <a:p>
            <a:pPr lvl="0" algn="just"/>
            <a:r>
              <a:rPr lang="en-IN" dirty="0"/>
              <a:t>The colour of the </a:t>
            </a:r>
            <a:r>
              <a:rPr lang="en-IN" dirty="0" err="1"/>
              <a:t>haemolymph</a:t>
            </a:r>
            <a:r>
              <a:rPr lang="en-IN" dirty="0"/>
              <a:t> turns black.</a:t>
            </a:r>
          </a:p>
          <a:p>
            <a:pPr lvl="0" algn="just"/>
            <a:r>
              <a:rPr lang="en-IN" dirty="0" err="1"/>
              <a:t>Excreata</a:t>
            </a:r>
            <a:r>
              <a:rPr lang="en-IN" dirty="0"/>
              <a:t> looks like chain.</a:t>
            </a:r>
          </a:p>
          <a:p>
            <a:pPr lvl="0" algn="just"/>
            <a:r>
              <a:rPr lang="en-IN" dirty="0"/>
              <a:t>Sealing of anal lips.</a:t>
            </a:r>
          </a:p>
          <a:p>
            <a:pPr lvl="0" algn="just"/>
            <a:r>
              <a:rPr lang="en-IN" dirty="0"/>
              <a:t>Rectal protrusion.</a:t>
            </a:r>
          </a:p>
          <a:p>
            <a:pPr lvl="0" algn="just"/>
            <a:r>
              <a:rPr lang="en-IN" dirty="0"/>
              <a:t>Infected larvae die within a short time.</a:t>
            </a:r>
          </a:p>
          <a:p>
            <a:pPr algn="just"/>
            <a:r>
              <a:rPr lang="en-IN" dirty="0"/>
              <a:t>Source of infection</a:t>
            </a:r>
          </a:p>
          <a:p>
            <a:pPr lvl="0" algn="just"/>
            <a:r>
              <a:rPr lang="en-IN" dirty="0"/>
              <a:t>Larvae get infected upon feeding of contaminated/ poor quality leaves of host plants.</a:t>
            </a:r>
          </a:p>
          <a:p>
            <a:pPr lvl="0" algn="just"/>
            <a:r>
              <a:rPr lang="en-IN" dirty="0"/>
              <a:t>Diseased larvae, its gut juice, faecal material, body fluid.</a:t>
            </a:r>
          </a:p>
          <a:p>
            <a:pPr lvl="0" algn="just"/>
            <a:r>
              <a:rPr lang="en-IN" dirty="0"/>
              <a:t>Contaminated rearing site and appliances.</a:t>
            </a:r>
          </a:p>
          <a:p>
            <a:pPr algn="just"/>
            <a:r>
              <a:rPr lang="en-IN" dirty="0"/>
              <a:t>Spread of the disease</a:t>
            </a:r>
          </a:p>
          <a:p>
            <a:pPr lvl="0" algn="just"/>
            <a:r>
              <a:rPr lang="en-IN" dirty="0"/>
              <a:t>Secondary infection of larvae due to feeding on contaminated leaves.</a:t>
            </a:r>
          </a:p>
          <a:p>
            <a:pPr lvl="0" algn="just"/>
            <a:r>
              <a:rPr lang="en-IN" dirty="0"/>
              <a:t>Infected worms </a:t>
            </a:r>
            <a:r>
              <a:rPr lang="en-IN" dirty="0" err="1" smtClean="0"/>
              <a:t>ooz</a:t>
            </a:r>
            <a:r>
              <a:rPr lang="en-IN" dirty="0"/>
              <a:t> </a:t>
            </a:r>
            <a:r>
              <a:rPr lang="en-IN" dirty="0" smtClean="0"/>
              <a:t>out </a:t>
            </a:r>
            <a:r>
              <a:rPr lang="en-IN" dirty="0"/>
              <a:t>body fluid containing pathogen throughout the incubation period and contaminate the rearing environment.</a:t>
            </a:r>
          </a:p>
          <a:p>
            <a:pPr lvl="0" algn="just"/>
            <a:r>
              <a:rPr lang="en-IN" dirty="0"/>
              <a:t>Feeding of late stage worms with very tender succulent leaves.</a:t>
            </a:r>
          </a:p>
          <a:p>
            <a:pPr lvl="0" algn="just"/>
            <a:r>
              <a:rPr lang="en-IN" dirty="0"/>
              <a:t>Sudden fluctuation of temperature and humidity during rearing period</a:t>
            </a:r>
            <a:r>
              <a:rPr lang="en-IN" dirty="0" smtClean="0"/>
              <a:t>.</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lks"/>
          <p:cNvPicPr>
            <a:picLocks noGrp="1"/>
          </p:cNvPicPr>
          <p:nvPr>
            <p:ph idx="1"/>
          </p:nvPr>
        </p:nvPicPr>
        <p:blipFill>
          <a:blip r:embed="rId2"/>
          <a:srcRect/>
          <a:stretch>
            <a:fillRect/>
          </a:stretch>
        </p:blipFill>
        <p:spPr bwMode="auto">
          <a:xfrm>
            <a:off x="785786" y="857232"/>
            <a:ext cx="3143272" cy="2571768"/>
          </a:xfrm>
          <a:prstGeom prst="rect">
            <a:avLst/>
          </a:prstGeom>
          <a:noFill/>
          <a:ln w="9525">
            <a:noFill/>
            <a:miter lim="800000"/>
            <a:headEnd/>
            <a:tailEnd/>
          </a:ln>
        </p:spPr>
      </p:pic>
      <p:pic>
        <p:nvPicPr>
          <p:cNvPr id="5" name="Picture 4" descr="Silks"/>
          <p:cNvPicPr/>
          <p:nvPr/>
        </p:nvPicPr>
        <p:blipFill>
          <a:blip r:embed="rId3"/>
          <a:srcRect/>
          <a:stretch>
            <a:fillRect/>
          </a:stretch>
        </p:blipFill>
        <p:spPr bwMode="auto">
          <a:xfrm>
            <a:off x="4786314" y="857232"/>
            <a:ext cx="3000396" cy="2571768"/>
          </a:xfrm>
          <a:prstGeom prst="rect">
            <a:avLst/>
          </a:prstGeom>
          <a:noFill/>
          <a:ln w="9525">
            <a:noFill/>
            <a:miter lim="800000"/>
            <a:headEnd/>
            <a:tailEnd/>
          </a:ln>
        </p:spPr>
      </p:pic>
      <p:pic>
        <p:nvPicPr>
          <p:cNvPr id="6" name="Picture 5" descr="Silks"/>
          <p:cNvPicPr/>
          <p:nvPr/>
        </p:nvPicPr>
        <p:blipFill>
          <a:blip r:embed="rId4"/>
          <a:srcRect/>
          <a:stretch>
            <a:fillRect/>
          </a:stretch>
        </p:blipFill>
        <p:spPr bwMode="auto">
          <a:xfrm>
            <a:off x="2643174" y="3786190"/>
            <a:ext cx="3929090" cy="250033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fontScale="55000" lnSpcReduction="20000"/>
          </a:bodyPr>
          <a:lstStyle/>
          <a:p>
            <a:pPr algn="just"/>
            <a:r>
              <a:rPr lang="en-IN" dirty="0" smtClean="0"/>
              <a:t>Management</a:t>
            </a:r>
          </a:p>
          <a:p>
            <a:pPr lvl="0" algn="just"/>
            <a:r>
              <a:rPr lang="en-IN" dirty="0" smtClean="0"/>
              <a:t>Use disinfected good quality seeds of disease free zones.</a:t>
            </a:r>
          </a:p>
          <a:p>
            <a:pPr lvl="0" algn="just"/>
            <a:r>
              <a:rPr lang="en-IN" dirty="0" smtClean="0"/>
              <a:t>Orient the brushing to protect the young larvae form direct sun shine.</a:t>
            </a:r>
          </a:p>
          <a:p>
            <a:pPr lvl="0" algn="just"/>
            <a:r>
              <a:rPr lang="en-IN" dirty="0" smtClean="0"/>
              <a:t>Disinfection of rearing site with 2% formalin solution before rearing.</a:t>
            </a:r>
          </a:p>
          <a:p>
            <a:pPr lvl="0" algn="just"/>
            <a:r>
              <a:rPr lang="en-IN" dirty="0" smtClean="0"/>
              <a:t>Dust 3% slaked lime in addition to formalin in case of high incidence of the disease in the preceding year.</a:t>
            </a:r>
          </a:p>
          <a:p>
            <a:pPr lvl="0" algn="just"/>
            <a:r>
              <a:rPr lang="en-IN" dirty="0" smtClean="0"/>
              <a:t>Inspect rearing field regularly and pick out stunted/ sluggish/ irregular moulters and destroy.</a:t>
            </a:r>
          </a:p>
          <a:p>
            <a:pPr lvl="0" algn="just"/>
            <a:r>
              <a:rPr lang="en-IN" dirty="0" smtClean="0"/>
              <a:t>Destruction of diseased/ doubtful worms by burying with 5% formalin solution.</a:t>
            </a:r>
          </a:p>
          <a:p>
            <a:pPr lvl="0" algn="just"/>
            <a:r>
              <a:rPr lang="en-IN" dirty="0" smtClean="0"/>
              <a:t>Wash the hands with formalin solution at the time of transfer of worms.</a:t>
            </a:r>
          </a:p>
          <a:p>
            <a:pPr lvl="0" algn="just"/>
            <a:r>
              <a:rPr lang="en-IN" dirty="0" smtClean="0"/>
              <a:t>Maintain hygienic condition during rearing.</a:t>
            </a:r>
          </a:p>
          <a:p>
            <a:pPr lvl="0" algn="just"/>
            <a:r>
              <a:rPr lang="en-IN" dirty="0" smtClean="0"/>
              <a:t>Feed with good quality disease free leaves.</a:t>
            </a:r>
          </a:p>
          <a:p>
            <a:pPr lvl="0" algn="just"/>
            <a:r>
              <a:rPr lang="en-IN" dirty="0" smtClean="0"/>
              <a:t>Do not feed late stage worms with tender succulent leaves.</a:t>
            </a:r>
          </a:p>
          <a:p>
            <a:pPr algn="just"/>
            <a:r>
              <a:rPr lang="en-IN" b="1" dirty="0" err="1" smtClean="0"/>
              <a:t>Grasserie</a:t>
            </a:r>
            <a:endParaRPr lang="en-IN" b="1" dirty="0" smtClean="0"/>
          </a:p>
          <a:p>
            <a:pPr algn="just"/>
            <a:r>
              <a:rPr lang="en-IN" dirty="0" smtClean="0"/>
              <a:t>It is a major viral disease of </a:t>
            </a:r>
            <a:r>
              <a:rPr lang="en-IN" dirty="0" err="1" smtClean="0"/>
              <a:t>muga</a:t>
            </a:r>
            <a:r>
              <a:rPr lang="en-IN" dirty="0" smtClean="0"/>
              <a:t> silkworm caused by a </a:t>
            </a:r>
            <a:r>
              <a:rPr lang="en-IN" dirty="0" err="1" smtClean="0"/>
              <a:t>baculovirus</a:t>
            </a:r>
            <a:r>
              <a:rPr lang="en-IN" dirty="0" smtClean="0"/>
              <a:t>. High temperature clubbed with high humidity, poor quality host plant leaves are predisposing factors.</a:t>
            </a:r>
          </a:p>
          <a:p>
            <a:pPr algn="just"/>
            <a:r>
              <a:rPr lang="en-IN" b="1" dirty="0" smtClean="0"/>
              <a:t>Peak season:</a:t>
            </a:r>
            <a:r>
              <a:rPr lang="en-IN" dirty="0" smtClean="0"/>
              <a:t> Throughout the year, predominant during rainy summer months of the year.</a:t>
            </a:r>
          </a:p>
          <a:p>
            <a:pPr algn="just"/>
            <a:endParaRPr lang="en-IN" dirty="0" smtClean="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lks"/>
          <p:cNvPicPr>
            <a:picLocks noGrp="1"/>
          </p:cNvPicPr>
          <p:nvPr>
            <p:ph idx="1"/>
          </p:nvPr>
        </p:nvPicPr>
        <p:blipFill>
          <a:blip r:embed="rId2"/>
          <a:srcRect/>
          <a:stretch>
            <a:fillRect/>
          </a:stretch>
        </p:blipFill>
        <p:spPr bwMode="auto">
          <a:xfrm>
            <a:off x="1714480" y="857232"/>
            <a:ext cx="5143536" cy="4786346"/>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857916"/>
          </a:xfrm>
        </p:spPr>
        <p:txBody>
          <a:bodyPr>
            <a:normAutofit fontScale="40000" lnSpcReduction="20000"/>
          </a:bodyPr>
          <a:lstStyle/>
          <a:p>
            <a:pPr algn="just"/>
            <a:r>
              <a:rPr lang="en-IN" dirty="0"/>
              <a:t>Symptoms</a:t>
            </a:r>
          </a:p>
          <a:p>
            <a:pPr lvl="0" algn="just"/>
            <a:r>
              <a:rPr lang="en-IN" dirty="0"/>
              <a:t>The silkworm larvae fail to moult.</a:t>
            </a:r>
          </a:p>
          <a:p>
            <a:pPr lvl="0" algn="just"/>
            <a:r>
              <a:rPr lang="en-IN" dirty="0"/>
              <a:t>The integument becomes fragile and </a:t>
            </a:r>
            <a:r>
              <a:rPr lang="en-IN" dirty="0" err="1"/>
              <a:t>intersegmental</a:t>
            </a:r>
            <a:r>
              <a:rPr lang="en-IN" dirty="0"/>
              <a:t> region becomes swollen and that is why the disease is known as </a:t>
            </a:r>
            <a:r>
              <a:rPr lang="en-IN" dirty="0" err="1"/>
              <a:t>Phularog</a:t>
            </a:r>
            <a:r>
              <a:rPr lang="en-IN" dirty="0"/>
              <a:t> (swelling disease in Assamese).</a:t>
            </a:r>
          </a:p>
          <a:p>
            <a:pPr lvl="0" algn="just"/>
            <a:r>
              <a:rPr lang="en-IN" dirty="0"/>
              <a:t>The body tissues and </a:t>
            </a:r>
            <a:r>
              <a:rPr lang="en-IN" dirty="0" err="1"/>
              <a:t>haemolymph</a:t>
            </a:r>
            <a:r>
              <a:rPr lang="en-IN" dirty="0"/>
              <a:t> of the infected larvae get disintegrated into turbid white fluid and the larvae hang upside down with the anal claspers after dying.</a:t>
            </a:r>
          </a:p>
          <a:p>
            <a:pPr lvl="0" algn="just"/>
            <a:r>
              <a:rPr lang="en-IN" dirty="0"/>
              <a:t>The turbid fluid contains large number of hexagonal polyhedral bodies.</a:t>
            </a:r>
          </a:p>
          <a:p>
            <a:pPr algn="just"/>
            <a:r>
              <a:rPr lang="en-IN" dirty="0"/>
              <a:t>Source of infection</a:t>
            </a:r>
          </a:p>
          <a:p>
            <a:pPr lvl="0" algn="just"/>
            <a:r>
              <a:rPr lang="en-IN" dirty="0"/>
              <a:t>Feeding of contaminated foliage.</a:t>
            </a:r>
          </a:p>
          <a:p>
            <a:pPr lvl="0" algn="just"/>
            <a:r>
              <a:rPr lang="en-IN" dirty="0"/>
              <a:t>Disintegrating diseased silkworms, their body fluids.</a:t>
            </a:r>
          </a:p>
          <a:p>
            <a:pPr lvl="0" algn="just"/>
            <a:r>
              <a:rPr lang="en-IN" dirty="0"/>
              <a:t>Contaminated rearing sites and appliances.</a:t>
            </a:r>
          </a:p>
          <a:p>
            <a:pPr algn="just"/>
            <a:r>
              <a:rPr lang="en-IN" dirty="0"/>
              <a:t>Spread of the disease: The diseased silkworm larvae extrude the pathogen along with oozing of body fluid due to injury and breakage of dead and/ or diseased larvae. The body fluid and broken body parts of the larvae contaminate the foliage, rearing site and appliances. The disease spreads to healthy worms on feeding of the contaminated leaves and/ or use of contaminated appliances during rearing.</a:t>
            </a:r>
          </a:p>
          <a:p>
            <a:pPr algn="just"/>
            <a:r>
              <a:rPr lang="en-IN" dirty="0"/>
              <a:t>Management</a:t>
            </a:r>
          </a:p>
          <a:p>
            <a:pPr lvl="0" algn="just"/>
            <a:r>
              <a:rPr lang="en-IN" dirty="0"/>
              <a:t>Disinfection of rearing site with 2% formalin solution before rearing.</a:t>
            </a:r>
          </a:p>
          <a:p>
            <a:pPr lvl="0" algn="just"/>
            <a:r>
              <a:rPr lang="en-IN" dirty="0"/>
              <a:t>Dust 3% slaked lime in addition to usual disinfection in case of high incidence of disease in preceding rearing.</a:t>
            </a:r>
          </a:p>
          <a:p>
            <a:pPr lvl="0" algn="just"/>
            <a:r>
              <a:rPr lang="en-IN" dirty="0"/>
              <a:t>Pick out growth retarded/ lethargic/ irregular moulters and destroy.</a:t>
            </a:r>
          </a:p>
          <a:p>
            <a:pPr lvl="0" algn="just"/>
            <a:r>
              <a:rPr lang="en-IN" dirty="0"/>
              <a:t>Ensure destruction of diseased/ doubtful worms by burning or burying with 5% formalin solution.</a:t>
            </a:r>
          </a:p>
          <a:p>
            <a:pPr lvl="0" algn="just"/>
            <a:r>
              <a:rPr lang="en-IN" dirty="0"/>
              <a:t>Ensure proper hygiene during rearing.</a:t>
            </a:r>
          </a:p>
          <a:p>
            <a:pPr lvl="0" algn="just"/>
            <a:r>
              <a:rPr lang="en-IN" dirty="0"/>
              <a:t>Use certified disinfected disease free </a:t>
            </a:r>
            <a:r>
              <a:rPr lang="en-IN" dirty="0" err="1"/>
              <a:t>layings</a:t>
            </a:r>
            <a:r>
              <a:rPr lang="en-IN" dirty="0"/>
              <a:t> only.</a:t>
            </a:r>
          </a:p>
          <a:p>
            <a:pPr lvl="0" algn="just"/>
            <a:r>
              <a:rPr lang="en-IN" dirty="0"/>
              <a:t>Ensure rearing on good quality leaves.</a:t>
            </a:r>
          </a:p>
          <a:p>
            <a:pPr algn="just"/>
            <a:r>
              <a:rPr lang="en-IN" b="1" dirty="0" err="1"/>
              <a:t>Mascardine</a:t>
            </a:r>
            <a:endParaRPr lang="en-IN" b="1" dirty="0"/>
          </a:p>
          <a:p>
            <a:pPr algn="just"/>
            <a:r>
              <a:rPr lang="en-IN" dirty="0" err="1"/>
              <a:t>Mascardine</a:t>
            </a:r>
            <a:r>
              <a:rPr lang="en-IN" dirty="0"/>
              <a:t> is one of the major diseases of silkworm. However, it is less prevalent in </a:t>
            </a:r>
            <a:r>
              <a:rPr lang="en-IN" dirty="0" err="1"/>
              <a:t>muga</a:t>
            </a:r>
            <a:r>
              <a:rPr lang="en-IN" dirty="0"/>
              <a:t> silkworm and occurs under certain specific environmental influence only. The disease appears at an interval of 2-3 years. The causal organism is a fungus and it is yet to be identified for </a:t>
            </a:r>
            <a:r>
              <a:rPr lang="en-IN" dirty="0" err="1"/>
              <a:t>muga</a:t>
            </a:r>
            <a:r>
              <a:rPr lang="en-IN" dirty="0"/>
              <a:t> silkworm. Low temperature with high humidity is predisposing factors. Peak season: Winter months of the year when night temperature falls down and the day temperature remains comparatively high associated with high humidity i.e. foggy weather.</a:t>
            </a:r>
          </a:p>
          <a:p>
            <a:pPr algn="just"/>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072230"/>
          </a:xfrm>
        </p:spPr>
        <p:txBody>
          <a:bodyPr>
            <a:normAutofit fontScale="70000" lnSpcReduction="20000"/>
          </a:bodyPr>
          <a:lstStyle/>
          <a:p>
            <a:r>
              <a:rPr lang="en-IN" dirty="0"/>
              <a:t>Symptoms</a:t>
            </a:r>
          </a:p>
          <a:p>
            <a:pPr lvl="0"/>
            <a:r>
              <a:rPr lang="en-IN" dirty="0"/>
              <a:t>Infected larvae loose appetite and become inactive.</a:t>
            </a:r>
          </a:p>
          <a:p>
            <a:pPr lvl="0"/>
            <a:r>
              <a:rPr lang="en-IN" dirty="0"/>
              <a:t>Colour of the larvae turns pale.</a:t>
            </a:r>
          </a:p>
          <a:p>
            <a:pPr lvl="0"/>
            <a:r>
              <a:rPr lang="en-IN" dirty="0"/>
              <a:t>Gradual cease of movement within 12-18 hours of infection.</a:t>
            </a:r>
          </a:p>
          <a:p>
            <a:pPr lvl="0"/>
            <a:r>
              <a:rPr lang="en-IN" dirty="0"/>
              <a:t>The larvae hang on tree twig/ trunk and harden.</a:t>
            </a:r>
          </a:p>
          <a:p>
            <a:pPr lvl="0"/>
            <a:r>
              <a:rPr lang="en-IN" dirty="0"/>
              <a:t>The larvae die within 16-18 hours of infection.</a:t>
            </a:r>
          </a:p>
          <a:p>
            <a:pPr lvl="0"/>
            <a:r>
              <a:rPr lang="en-IN" dirty="0"/>
              <a:t>A white encrustation appears on the larval body and it covers the whole larval body within 24 hours of death.</a:t>
            </a:r>
          </a:p>
          <a:p>
            <a:pPr lvl="0"/>
            <a:r>
              <a:rPr lang="en-IN" dirty="0"/>
              <a:t>The dead larval body becomes dry, brittle and mummified.</a:t>
            </a:r>
          </a:p>
          <a:p>
            <a:r>
              <a:rPr lang="en-IN" dirty="0"/>
              <a:t>Source of infection</a:t>
            </a:r>
          </a:p>
          <a:p>
            <a:pPr lvl="0"/>
            <a:r>
              <a:rPr lang="en-IN" dirty="0"/>
              <a:t>Mummified / diseased larvae.</a:t>
            </a:r>
          </a:p>
          <a:p>
            <a:pPr lvl="0"/>
            <a:r>
              <a:rPr lang="en-IN" dirty="0"/>
              <a:t>Contaminated rearing environment.</a:t>
            </a:r>
          </a:p>
          <a:p>
            <a:r>
              <a:rPr lang="en-IN" dirty="0"/>
              <a:t>Spread of the disease</a:t>
            </a:r>
          </a:p>
          <a:p>
            <a:pPr lvl="0"/>
            <a:r>
              <a:rPr lang="en-IN" dirty="0"/>
              <a:t>The conidia/ spores of the pathogenic fungus are dispersed by wind.</a:t>
            </a:r>
          </a:p>
          <a:p>
            <a:pPr lvl="0"/>
            <a:r>
              <a:rPr lang="en-IN" dirty="0"/>
              <a:t>The conidia on contact with larval integument germinate, penetrate into the larval body and cause infection</a:t>
            </a:r>
            <a:r>
              <a:rPr lang="en-IN" dirty="0" smtClean="0"/>
              <a:t>.</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lks"/>
          <p:cNvPicPr>
            <a:picLocks noGrp="1"/>
          </p:cNvPicPr>
          <p:nvPr>
            <p:ph idx="1"/>
          </p:nvPr>
        </p:nvPicPr>
        <p:blipFill>
          <a:blip r:embed="rId2"/>
          <a:srcRect/>
          <a:stretch>
            <a:fillRect/>
          </a:stretch>
        </p:blipFill>
        <p:spPr bwMode="auto">
          <a:xfrm>
            <a:off x="2143109" y="571480"/>
            <a:ext cx="4714908" cy="542928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929354"/>
          </a:xfrm>
        </p:spPr>
        <p:txBody>
          <a:bodyPr>
            <a:normAutofit fontScale="55000" lnSpcReduction="20000"/>
          </a:bodyPr>
          <a:lstStyle/>
          <a:p>
            <a:r>
              <a:rPr lang="en-IN" dirty="0" smtClean="0"/>
              <a:t>Management</a:t>
            </a:r>
          </a:p>
          <a:p>
            <a:pPr lvl="0"/>
            <a:r>
              <a:rPr lang="en-IN" dirty="0" smtClean="0"/>
              <a:t>Orientation of brushing towards sun shine during winter.</a:t>
            </a:r>
          </a:p>
          <a:p>
            <a:pPr lvl="0"/>
            <a:r>
              <a:rPr lang="en-IN" dirty="0" smtClean="0"/>
              <a:t>Disinfection of rearing site with 2% formalin solution before rearing.</a:t>
            </a:r>
          </a:p>
          <a:p>
            <a:pPr lvl="0"/>
            <a:r>
              <a:rPr lang="en-IN" dirty="0" smtClean="0"/>
              <a:t>Dust slaked lime in the field to control humidity at the time of rearing.</a:t>
            </a:r>
          </a:p>
          <a:p>
            <a:pPr lvl="0"/>
            <a:r>
              <a:rPr lang="en-IN" dirty="0" smtClean="0"/>
              <a:t>Dust </a:t>
            </a:r>
            <a:r>
              <a:rPr lang="en-IN" dirty="0" err="1" smtClean="0"/>
              <a:t>Tasar</a:t>
            </a:r>
            <a:r>
              <a:rPr lang="en-IN" dirty="0" smtClean="0"/>
              <a:t> Kit </a:t>
            </a:r>
            <a:r>
              <a:rPr lang="en-IN" dirty="0" err="1" smtClean="0"/>
              <a:t>Oushad</a:t>
            </a:r>
            <a:r>
              <a:rPr lang="en-IN" dirty="0" smtClean="0"/>
              <a:t> developed by CTR&amp;TI, Ranchi on the body of the larvae at the time of transfer.</a:t>
            </a:r>
          </a:p>
          <a:p>
            <a:pPr lvl="0"/>
            <a:r>
              <a:rPr lang="en-IN" dirty="0" smtClean="0"/>
              <a:t>Spray 0.5% sodium hydroxide solution on the worms after 24 hours of each moult as prophylactic measure.</a:t>
            </a:r>
          </a:p>
          <a:p>
            <a:pPr lvl="0"/>
            <a:r>
              <a:rPr lang="en-IN" dirty="0" smtClean="0"/>
              <a:t>Maintain hygienic condition during rearing.</a:t>
            </a:r>
          </a:p>
          <a:p>
            <a:pPr lvl="0"/>
            <a:r>
              <a:rPr lang="en-IN" dirty="0" smtClean="0"/>
              <a:t>Collection and destruction of dead/ diseased larvae</a:t>
            </a:r>
          </a:p>
          <a:p>
            <a:pPr lvl="0"/>
            <a:r>
              <a:rPr lang="en-IN" dirty="0" err="1" smtClean="0"/>
              <a:t>Pickout</a:t>
            </a:r>
            <a:r>
              <a:rPr lang="en-IN" dirty="0" smtClean="0"/>
              <a:t> sick or dead worms with forceps/ chopstick and put in 2% formalin solution.</a:t>
            </a:r>
          </a:p>
          <a:p>
            <a:pPr lvl="0"/>
            <a:r>
              <a:rPr lang="en-IN" dirty="0" smtClean="0"/>
              <a:t>Bury the carcasses in a pit and cover the soil.</a:t>
            </a:r>
          </a:p>
          <a:p>
            <a:pPr lvl="0"/>
            <a:r>
              <a:rPr lang="en-IN" dirty="0" smtClean="0"/>
              <a:t>Wash hands with formalin or </a:t>
            </a:r>
            <a:r>
              <a:rPr lang="en-IN" dirty="0" err="1" smtClean="0"/>
              <a:t>dettol</a:t>
            </a:r>
            <a:r>
              <a:rPr lang="en-IN" dirty="0" smtClean="0"/>
              <a:t> solution after handling dead or infected larvae.</a:t>
            </a:r>
          </a:p>
          <a:p>
            <a:pPr lvl="0"/>
            <a:r>
              <a:rPr lang="en-IN" dirty="0" smtClean="0"/>
              <a:t>Do not allow birds, ants or poultry to eat the carcasses.</a:t>
            </a:r>
          </a:p>
          <a:p>
            <a:r>
              <a:rPr lang="en-IN" b="1" dirty="0" smtClean="0"/>
              <a:t>Uzi fly (</a:t>
            </a:r>
            <a:r>
              <a:rPr lang="en-IN" b="1" i="1" dirty="0" err="1" smtClean="0"/>
              <a:t>Exorista</a:t>
            </a:r>
            <a:r>
              <a:rPr lang="en-IN" b="1" i="1" dirty="0" smtClean="0"/>
              <a:t> </a:t>
            </a:r>
            <a:r>
              <a:rPr lang="en-IN" b="1" i="1" dirty="0" err="1" smtClean="0"/>
              <a:t>sorbillans</a:t>
            </a:r>
            <a:r>
              <a:rPr lang="en-IN" b="1" dirty="0" smtClean="0"/>
              <a:t>)</a:t>
            </a:r>
          </a:p>
          <a:p>
            <a:r>
              <a:rPr lang="en-IN" dirty="0" smtClean="0"/>
              <a:t>Nature of damage: It is the major pest of </a:t>
            </a:r>
            <a:r>
              <a:rPr lang="en-IN" dirty="0" err="1" smtClean="0"/>
              <a:t>muga</a:t>
            </a:r>
            <a:r>
              <a:rPr lang="en-IN" dirty="0" smtClean="0"/>
              <a:t> silkworm. The fly lays eggs on the integument of the worms in the dorsal and </a:t>
            </a:r>
            <a:r>
              <a:rPr lang="en-IN" dirty="0" err="1" smtClean="0"/>
              <a:t>dorso</a:t>
            </a:r>
            <a:r>
              <a:rPr lang="en-IN" dirty="0" smtClean="0"/>
              <a:t>-lateral side. After hatching from the eggs, the maggots of the fly penetrate into the larval body and feed on the tissues of the worms. The mature maggots come out of the larvae/ pupae and undergo pupation in the rearing field or </a:t>
            </a:r>
            <a:r>
              <a:rPr lang="en-IN" dirty="0" err="1" smtClean="0"/>
              <a:t>grainage</a:t>
            </a:r>
            <a:r>
              <a:rPr lang="en-IN" dirty="0" smtClean="0"/>
              <a:t> hall. The </a:t>
            </a:r>
            <a:r>
              <a:rPr lang="en-IN" dirty="0" err="1" smtClean="0"/>
              <a:t>uzi</a:t>
            </a:r>
            <a:r>
              <a:rPr lang="en-IN" dirty="0" smtClean="0"/>
              <a:t> infested </a:t>
            </a:r>
            <a:r>
              <a:rPr lang="en-IN" dirty="0" err="1" smtClean="0"/>
              <a:t>muga</a:t>
            </a:r>
            <a:r>
              <a:rPr lang="en-IN" dirty="0" smtClean="0"/>
              <a:t> silkworm dies during larval or </a:t>
            </a:r>
            <a:r>
              <a:rPr lang="en-IN" dirty="0" err="1" smtClean="0"/>
              <a:t>pupal</a:t>
            </a:r>
            <a:r>
              <a:rPr lang="en-IN" dirty="0" smtClean="0"/>
              <a:t> stage. Season of incidence: Prevalent throughout the year, peak during December to march.</a:t>
            </a:r>
          </a:p>
          <a:p>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lks"/>
          <p:cNvPicPr>
            <a:picLocks noGrp="1"/>
          </p:cNvPicPr>
          <p:nvPr>
            <p:ph idx="1"/>
          </p:nvPr>
        </p:nvPicPr>
        <p:blipFill>
          <a:blip r:embed="rId2"/>
          <a:srcRect/>
          <a:stretch>
            <a:fillRect/>
          </a:stretch>
        </p:blipFill>
        <p:spPr bwMode="auto">
          <a:xfrm>
            <a:off x="4929190" y="1357298"/>
            <a:ext cx="2928953" cy="2834494"/>
          </a:xfrm>
          <a:prstGeom prst="rect">
            <a:avLst/>
          </a:prstGeom>
          <a:noFill/>
          <a:ln w="9525">
            <a:noFill/>
            <a:miter lim="800000"/>
            <a:headEnd/>
            <a:tailEnd/>
          </a:ln>
        </p:spPr>
      </p:pic>
      <p:pic>
        <p:nvPicPr>
          <p:cNvPr id="1026" name="Picture 2" descr="C:\Users\PRITI\Desktop\6TH SEM(MAJOR)\uzi-fly-cd9cb42a-5edc-4499-9ac0-7ca8324290e-resize-750.jpeg"/>
          <p:cNvPicPr>
            <a:picLocks noChangeAspect="1" noChangeArrowheads="1"/>
          </p:cNvPicPr>
          <p:nvPr/>
        </p:nvPicPr>
        <p:blipFill>
          <a:blip r:embed="rId3"/>
          <a:srcRect/>
          <a:stretch>
            <a:fillRect/>
          </a:stretch>
        </p:blipFill>
        <p:spPr bwMode="auto">
          <a:xfrm>
            <a:off x="785786" y="1500174"/>
            <a:ext cx="3285360" cy="271464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85000" lnSpcReduction="20000"/>
          </a:bodyPr>
          <a:lstStyle/>
          <a:p>
            <a:r>
              <a:rPr lang="en-IN" dirty="0"/>
              <a:t>Management</a:t>
            </a:r>
          </a:p>
          <a:p>
            <a:pPr lvl="0"/>
            <a:r>
              <a:rPr lang="en-IN" dirty="0"/>
              <a:t>Rear the silkworm under nylon mosquito net during peak infestation period (December to March), which ensures 80-90% control.</a:t>
            </a:r>
          </a:p>
          <a:p>
            <a:pPr lvl="0"/>
            <a:r>
              <a:rPr lang="en-IN" dirty="0"/>
              <a:t>During transfer of late stage worms, remove the fly eggs from the integument of the silkworm larvae with the help of forceps.</a:t>
            </a:r>
          </a:p>
          <a:p>
            <a:pPr lvl="0"/>
            <a:r>
              <a:rPr lang="en-IN" dirty="0"/>
              <a:t>Keep the rearing field clean and dust with bleaching powder during rearing.</a:t>
            </a:r>
          </a:p>
          <a:p>
            <a:pPr lvl="0"/>
            <a:r>
              <a:rPr lang="en-IN" dirty="0"/>
              <a:t>Mount </a:t>
            </a:r>
            <a:r>
              <a:rPr lang="en-IN" dirty="0" err="1"/>
              <a:t>uzi</a:t>
            </a:r>
            <a:r>
              <a:rPr lang="en-IN" dirty="0"/>
              <a:t> infested worms in separate </a:t>
            </a:r>
            <a:r>
              <a:rPr lang="en-IN" dirty="0" err="1"/>
              <a:t>Jali</a:t>
            </a:r>
            <a:r>
              <a:rPr lang="en-IN" dirty="0"/>
              <a:t>.</a:t>
            </a:r>
          </a:p>
          <a:p>
            <a:pPr lvl="0"/>
            <a:r>
              <a:rPr lang="en-IN" dirty="0"/>
              <a:t>Harvest and stifle the </a:t>
            </a:r>
            <a:r>
              <a:rPr lang="en-IN" dirty="0" err="1"/>
              <a:t>uzi</a:t>
            </a:r>
            <a:r>
              <a:rPr lang="en-IN" dirty="0"/>
              <a:t> infested cocoons on 4th and 5th day of spinning.</a:t>
            </a:r>
          </a:p>
          <a:p>
            <a:pPr lvl="0"/>
            <a:r>
              <a:rPr lang="en-IN" dirty="0"/>
              <a:t>Collect and destroy the maggot/ pupae of the fly.</a:t>
            </a:r>
          </a:p>
          <a:p>
            <a:pPr lvl="0"/>
            <a:r>
              <a:rPr lang="en-IN" dirty="0"/>
              <a:t>Burn heavily infested worms</a:t>
            </a:r>
            <a:r>
              <a:rPr lang="en-IN" dirty="0" smtClean="0"/>
              <a:t>.</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072230"/>
          </a:xfrm>
        </p:spPr>
        <p:txBody>
          <a:bodyPr>
            <a:normAutofit fontScale="55000" lnSpcReduction="20000"/>
          </a:bodyPr>
          <a:lstStyle/>
          <a:p>
            <a:pPr algn="just"/>
            <a:r>
              <a:rPr lang="en-IN" b="1" dirty="0" err="1" smtClean="0"/>
              <a:t>Apanteles</a:t>
            </a:r>
            <a:r>
              <a:rPr lang="en-IN" b="1" dirty="0" smtClean="0"/>
              <a:t> (</a:t>
            </a:r>
            <a:r>
              <a:rPr lang="en-IN" b="1" i="1" dirty="0" err="1" smtClean="0"/>
              <a:t>Apanteles</a:t>
            </a:r>
            <a:r>
              <a:rPr lang="en-IN" b="1" i="1" dirty="0" smtClean="0"/>
              <a:t> </a:t>
            </a:r>
            <a:r>
              <a:rPr lang="en-IN" b="1" i="1" dirty="0" err="1" smtClean="0"/>
              <a:t>stantoni</a:t>
            </a:r>
            <a:r>
              <a:rPr lang="en-IN" b="1" dirty="0" smtClean="0"/>
              <a:t>)</a:t>
            </a:r>
          </a:p>
          <a:p>
            <a:pPr algn="just"/>
            <a:r>
              <a:rPr lang="en-IN" dirty="0" smtClean="0"/>
              <a:t>Nature of damage</a:t>
            </a:r>
          </a:p>
          <a:p>
            <a:pPr algn="just"/>
            <a:r>
              <a:rPr lang="en-IN" dirty="0" smtClean="0"/>
              <a:t>Usually infect the early stage silkworms. </a:t>
            </a:r>
            <a:r>
              <a:rPr lang="en-IN" dirty="0" err="1" smtClean="0"/>
              <a:t>Apanteles</a:t>
            </a:r>
            <a:r>
              <a:rPr lang="en-IN" dirty="0" smtClean="0"/>
              <a:t> lays eggs inside the body of silkworm larvae by inserting the ovipositor through the tubercles after maturation. The mature maggots form pupae in aggregation outside the body of the silkworm larvae.</a:t>
            </a:r>
          </a:p>
          <a:p>
            <a:pPr algn="just"/>
            <a:r>
              <a:rPr lang="en-IN" dirty="0" smtClean="0"/>
              <a:t>Season of incidence: Prevalent during summer and winter months of the year.</a:t>
            </a:r>
          </a:p>
          <a:p>
            <a:pPr algn="just"/>
            <a:r>
              <a:rPr lang="en-IN" dirty="0" smtClean="0"/>
              <a:t>Management</a:t>
            </a:r>
            <a:endParaRPr lang="en-IN" dirty="0"/>
          </a:p>
          <a:p>
            <a:pPr lvl="0" algn="just"/>
            <a:r>
              <a:rPr lang="en-IN" dirty="0"/>
              <a:t>Rearing of silkworm under nylon mosquito net.</a:t>
            </a:r>
          </a:p>
          <a:p>
            <a:pPr lvl="0" algn="just"/>
            <a:r>
              <a:rPr lang="en-IN" dirty="0"/>
              <a:t>Keep the rearing field clean and dust with bleaching powder during rearing.</a:t>
            </a:r>
          </a:p>
          <a:p>
            <a:pPr lvl="0" algn="just"/>
            <a:r>
              <a:rPr lang="en-IN" dirty="0"/>
              <a:t>Collect and destroy the maggots/ pupae of the fly along with the silkworm larvae.</a:t>
            </a:r>
          </a:p>
          <a:p>
            <a:pPr algn="just"/>
            <a:r>
              <a:rPr lang="en-IN" b="1" dirty="0"/>
              <a:t>Spider</a:t>
            </a:r>
            <a:r>
              <a:rPr lang="en-IN" dirty="0"/>
              <a:t>: Attacks 1st </a:t>
            </a:r>
            <a:r>
              <a:rPr lang="en-IN" dirty="0" err="1"/>
              <a:t>instar</a:t>
            </a:r>
            <a:r>
              <a:rPr lang="en-IN" dirty="0"/>
              <a:t> </a:t>
            </a:r>
            <a:r>
              <a:rPr lang="en-IN" dirty="0" smtClean="0"/>
              <a:t>worms </a:t>
            </a:r>
            <a:r>
              <a:rPr lang="en-IN" dirty="0"/>
              <a:t>Wasp (</a:t>
            </a:r>
            <a:r>
              <a:rPr lang="en-IN" dirty="0" err="1"/>
              <a:t>Vespa</a:t>
            </a:r>
            <a:r>
              <a:rPr lang="en-IN" dirty="0"/>
              <a:t> </a:t>
            </a:r>
            <a:r>
              <a:rPr lang="en-IN" dirty="0" err="1"/>
              <a:t>orientalis</a:t>
            </a:r>
            <a:r>
              <a:rPr lang="en-IN" dirty="0"/>
              <a:t>)</a:t>
            </a:r>
          </a:p>
          <a:p>
            <a:pPr algn="just"/>
            <a:r>
              <a:rPr lang="en-IN" dirty="0"/>
              <a:t>It occurs during June-July to August-September months. It attacks early stage worms by lacerating and picking young age worms. It can be controlled by covering silkworm rearing by nylon nets and destroying hives.</a:t>
            </a:r>
          </a:p>
          <a:p>
            <a:pPr algn="just"/>
            <a:r>
              <a:rPr lang="en-IN" dirty="0"/>
              <a:t>Red ants</a:t>
            </a:r>
          </a:p>
          <a:p>
            <a:pPr algn="just"/>
            <a:r>
              <a:rPr lang="en-IN" dirty="0"/>
              <a:t>The red ants are also serious pest in many </a:t>
            </a:r>
            <a:r>
              <a:rPr lang="en-IN" dirty="0" err="1"/>
              <a:t>muga</a:t>
            </a:r>
            <a:r>
              <a:rPr lang="en-IN" dirty="0"/>
              <a:t> growing areas. It attacks 1st stage worms. The lost due to red ants are reported to be 5-10%. They can be controlled with the spray of 2% </a:t>
            </a:r>
            <a:r>
              <a:rPr lang="en-IN" dirty="0" err="1"/>
              <a:t>Rogor</a:t>
            </a:r>
            <a:r>
              <a:rPr lang="en-IN" dirty="0"/>
              <a:t> (insecticide) before 15 days of rearing or burning down their nest well before the rearing</a:t>
            </a:r>
            <a:r>
              <a:rPr lang="en-IN" dirty="0" smtClean="0"/>
              <a:t>.</a:t>
            </a:r>
          </a:p>
          <a:p>
            <a:pPr algn="just"/>
            <a:r>
              <a:rPr lang="en-IN" b="1" dirty="0" smtClean="0"/>
              <a:t>Grass hopper:</a:t>
            </a:r>
            <a:r>
              <a:rPr lang="en-IN" dirty="0" smtClean="0"/>
              <a:t> They attack the 2nd to 3rd stage worms. Lost due to grass hoppers are minimal</a:t>
            </a:r>
            <a:endParaRPr lang="en-IN" dirty="0"/>
          </a:p>
          <a:p>
            <a:pPr algn="just"/>
            <a:endParaRPr lang="en-IN" dirty="0"/>
          </a:p>
          <a:p>
            <a:pPr algn="just"/>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RITI\Desktop\6TH SEM(MAJOR)\Apanteles minatchy_habitus_detoure.jpg"/>
          <p:cNvPicPr>
            <a:picLocks noGrp="1" noChangeAspect="1" noChangeArrowheads="1"/>
          </p:cNvPicPr>
          <p:nvPr>
            <p:ph idx="1"/>
          </p:nvPr>
        </p:nvPicPr>
        <p:blipFill>
          <a:blip r:embed="rId2" cstate="print"/>
          <a:srcRect/>
          <a:stretch>
            <a:fillRect/>
          </a:stretch>
        </p:blipFill>
        <p:spPr bwMode="auto">
          <a:xfrm>
            <a:off x="642910" y="1714488"/>
            <a:ext cx="3537460" cy="3054353"/>
          </a:xfrm>
          <a:prstGeom prst="rect">
            <a:avLst/>
          </a:prstGeom>
          <a:noFill/>
        </p:spPr>
      </p:pic>
      <p:pic>
        <p:nvPicPr>
          <p:cNvPr id="2051" name="Picture 3"/>
          <p:cNvPicPr>
            <a:picLocks noChangeAspect="1" noChangeArrowheads="1"/>
          </p:cNvPicPr>
          <p:nvPr/>
        </p:nvPicPr>
        <p:blipFill>
          <a:blip r:embed="rId3">
            <a:lum bright="10000" contrast="40000"/>
          </a:blip>
          <a:srcRect/>
          <a:stretch>
            <a:fillRect/>
          </a:stretch>
        </p:blipFill>
        <p:spPr bwMode="auto">
          <a:xfrm>
            <a:off x="4643438" y="1571612"/>
            <a:ext cx="3681402" cy="300039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40000" lnSpcReduction="20000"/>
          </a:bodyPr>
          <a:lstStyle/>
          <a:p>
            <a:pPr algn="ctr">
              <a:buNone/>
            </a:pPr>
            <a:r>
              <a:rPr lang="en-IN" sz="7000" b="1" dirty="0" smtClean="0"/>
              <a:t>Diseases </a:t>
            </a:r>
            <a:r>
              <a:rPr lang="en-IN" sz="7000" b="1" dirty="0"/>
              <a:t>and pests of </a:t>
            </a:r>
            <a:r>
              <a:rPr lang="en-IN" sz="7000" b="1" dirty="0" err="1"/>
              <a:t>eri</a:t>
            </a:r>
            <a:r>
              <a:rPr lang="en-IN" sz="7000" b="1" dirty="0"/>
              <a:t> silkworm</a:t>
            </a:r>
          </a:p>
          <a:p>
            <a:pPr algn="just"/>
            <a:r>
              <a:rPr lang="en-IN" sz="6000" b="1" dirty="0" err="1"/>
              <a:t>Pebrine</a:t>
            </a:r>
            <a:endParaRPr lang="en-IN" sz="6000" b="1" dirty="0"/>
          </a:p>
          <a:p>
            <a:pPr lvl="0" algn="just"/>
            <a:r>
              <a:rPr lang="en-IN" b="1" dirty="0"/>
              <a:t>Causal organism:</a:t>
            </a:r>
            <a:r>
              <a:rPr lang="en-IN" dirty="0"/>
              <a:t> Protozoan- </a:t>
            </a:r>
            <a:r>
              <a:rPr lang="en-IN" b="1" i="1" dirty="0" err="1"/>
              <a:t>Nosema</a:t>
            </a:r>
            <a:r>
              <a:rPr lang="en-IN" dirty="0"/>
              <a:t> sp.</a:t>
            </a:r>
          </a:p>
          <a:p>
            <a:pPr lvl="0" algn="just"/>
            <a:r>
              <a:rPr lang="en-IN" b="1" dirty="0"/>
              <a:t>Peak season:</a:t>
            </a:r>
            <a:r>
              <a:rPr lang="en-IN" dirty="0"/>
              <a:t> Summer season of the year.</a:t>
            </a:r>
          </a:p>
          <a:p>
            <a:pPr algn="just"/>
            <a:r>
              <a:rPr lang="en-IN" dirty="0" smtClean="0"/>
              <a:t>Symptoms-</a:t>
            </a:r>
            <a:endParaRPr lang="en-IN" dirty="0"/>
          </a:p>
          <a:p>
            <a:pPr lvl="0" algn="just"/>
            <a:r>
              <a:rPr lang="en-IN" dirty="0"/>
              <a:t>At early stage of infection: The infected early stage worms do not show any morphological abnormality. Only microscopic examination of the silkworm larvae may indicate the presence of spores of the pathogen.</a:t>
            </a:r>
          </a:p>
          <a:p>
            <a:pPr lvl="0" algn="just"/>
            <a:r>
              <a:rPr lang="en-IN" dirty="0"/>
              <a:t>Later stage of infection: The silkworm larvae loose appetite. Varies in size, retard in growth, moult irregularly and the colour of the larvae becomes pale.</a:t>
            </a:r>
          </a:p>
          <a:p>
            <a:pPr lvl="0" algn="just"/>
            <a:r>
              <a:rPr lang="en-IN" dirty="0"/>
              <a:t>Infection: It is unique in being transmitted to offspring by </a:t>
            </a:r>
            <a:r>
              <a:rPr lang="en-IN" dirty="0" err="1"/>
              <a:t>trasovarial</a:t>
            </a:r>
            <a:r>
              <a:rPr lang="en-IN" dirty="0"/>
              <a:t> / </a:t>
            </a:r>
            <a:r>
              <a:rPr lang="en-IN" dirty="0" err="1"/>
              <a:t>transovum</a:t>
            </a:r>
            <a:r>
              <a:rPr lang="en-IN" dirty="0"/>
              <a:t> means from mother moth and this is called primary. If infection is primary, more than 50% larvae die before third moult and rarely any larva goes to spinning stage. When healthy larvae get infected through contamination during rearing, it is called secondary infection. Secondary infection during early 4th larval stage leads to formation of flimsy cocoons, where as larvae infected during 5th larval stage spun well formed cocoons.</a:t>
            </a:r>
          </a:p>
          <a:p>
            <a:pPr algn="just"/>
            <a:r>
              <a:rPr lang="en-IN" dirty="0"/>
              <a:t>Source of infection</a:t>
            </a:r>
          </a:p>
          <a:p>
            <a:pPr algn="just"/>
            <a:r>
              <a:rPr lang="en-IN" dirty="0"/>
              <a:t>Egg stage</a:t>
            </a:r>
          </a:p>
          <a:p>
            <a:pPr lvl="0" algn="just"/>
            <a:r>
              <a:rPr lang="en-IN" dirty="0" err="1"/>
              <a:t>Transovarial</a:t>
            </a:r>
            <a:r>
              <a:rPr lang="en-IN" dirty="0"/>
              <a:t>.</a:t>
            </a:r>
          </a:p>
          <a:p>
            <a:pPr lvl="0" algn="just"/>
            <a:r>
              <a:rPr lang="en-IN" dirty="0"/>
              <a:t>Surface contamination.</a:t>
            </a:r>
          </a:p>
          <a:p>
            <a:pPr lvl="0" algn="just"/>
            <a:r>
              <a:rPr lang="en-IN" dirty="0"/>
              <a:t>contaminated </a:t>
            </a:r>
            <a:r>
              <a:rPr lang="en-IN" dirty="0" err="1"/>
              <a:t>grainage</a:t>
            </a:r>
            <a:r>
              <a:rPr lang="en-IN" dirty="0"/>
              <a:t> appliances.</a:t>
            </a:r>
          </a:p>
          <a:p>
            <a:pPr algn="just"/>
            <a:r>
              <a:rPr lang="en-IN" dirty="0"/>
              <a:t>Larval stage</a:t>
            </a:r>
          </a:p>
          <a:p>
            <a:pPr lvl="0" algn="just"/>
            <a:r>
              <a:rPr lang="en-IN" dirty="0"/>
              <a:t>Contaminated egg laying </a:t>
            </a:r>
            <a:r>
              <a:rPr lang="en-IN" dirty="0" err="1"/>
              <a:t>kharika</a:t>
            </a:r>
            <a:r>
              <a:rPr lang="en-IN" dirty="0"/>
              <a:t>.</a:t>
            </a:r>
          </a:p>
          <a:p>
            <a:pPr lvl="0" algn="just"/>
            <a:r>
              <a:rPr lang="en-IN" dirty="0" err="1"/>
              <a:t>Transovarially</a:t>
            </a:r>
            <a:r>
              <a:rPr lang="en-IN" dirty="0"/>
              <a:t> infected larvae.</a:t>
            </a:r>
          </a:p>
          <a:p>
            <a:pPr lvl="0" algn="just"/>
            <a:r>
              <a:rPr lang="en-IN" dirty="0"/>
              <a:t>Faecal matters of infected larvae.</a:t>
            </a:r>
          </a:p>
          <a:p>
            <a:pPr lvl="0" algn="just"/>
            <a:r>
              <a:rPr lang="en-IN" dirty="0"/>
              <a:t>Excreta of infected larvae.</a:t>
            </a:r>
          </a:p>
          <a:p>
            <a:pPr lvl="0" algn="just"/>
            <a:r>
              <a:rPr lang="en-IN" dirty="0"/>
              <a:t>Contaminated foliage.</a:t>
            </a:r>
          </a:p>
          <a:p>
            <a:pPr lvl="0" algn="just"/>
            <a:r>
              <a:rPr lang="en-IN" dirty="0"/>
              <a:t>Contaminated rearing room.</a:t>
            </a:r>
          </a:p>
          <a:p>
            <a:pPr lvl="0" algn="just"/>
            <a:r>
              <a:rPr lang="en-IN" dirty="0"/>
              <a:t>Contaminated rearing appliances</a:t>
            </a:r>
            <a:r>
              <a:rPr lang="en-IN" dirty="0" smtClean="0"/>
              <a:t>.</a:t>
            </a: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72230"/>
          </a:xfrm>
        </p:spPr>
        <p:txBody>
          <a:bodyPr>
            <a:normAutofit fontScale="47500" lnSpcReduction="20000"/>
          </a:bodyPr>
          <a:lstStyle/>
          <a:p>
            <a:pPr algn="just"/>
            <a:r>
              <a:rPr lang="en-IN" dirty="0" smtClean="0"/>
              <a:t>Moth stage</a:t>
            </a:r>
          </a:p>
          <a:p>
            <a:pPr lvl="0" algn="just"/>
            <a:r>
              <a:rPr lang="en-IN" dirty="0" smtClean="0"/>
              <a:t>Purchase of infected seed cocoons.</a:t>
            </a:r>
          </a:p>
          <a:p>
            <a:pPr lvl="0" algn="just"/>
            <a:r>
              <a:rPr lang="en-IN" dirty="0" smtClean="0"/>
              <a:t>Infected moth.</a:t>
            </a:r>
          </a:p>
          <a:p>
            <a:pPr lvl="0" algn="just"/>
            <a:r>
              <a:rPr lang="en-IN" dirty="0" smtClean="0"/>
              <a:t>Infected </a:t>
            </a:r>
            <a:r>
              <a:rPr lang="en-IN" dirty="0" err="1" smtClean="0"/>
              <a:t>grainage</a:t>
            </a:r>
            <a:r>
              <a:rPr lang="en-IN" dirty="0" smtClean="0"/>
              <a:t> appliances.</a:t>
            </a:r>
          </a:p>
          <a:p>
            <a:pPr lvl="0" algn="just"/>
            <a:r>
              <a:rPr lang="en-IN" dirty="0" err="1" smtClean="0"/>
              <a:t>Meconium</a:t>
            </a:r>
            <a:r>
              <a:rPr lang="en-IN" dirty="0" smtClean="0"/>
              <a:t> and moth scales.</a:t>
            </a:r>
          </a:p>
          <a:p>
            <a:pPr lvl="0" algn="just"/>
            <a:r>
              <a:rPr lang="en-IN" dirty="0" err="1" smtClean="0"/>
              <a:t>Grainage</a:t>
            </a:r>
            <a:r>
              <a:rPr lang="en-IN" dirty="0" smtClean="0"/>
              <a:t> dust.</a:t>
            </a:r>
          </a:p>
          <a:p>
            <a:pPr algn="just"/>
            <a:r>
              <a:rPr lang="en-IN" b="1" dirty="0" smtClean="0"/>
              <a:t>Spread of disease:</a:t>
            </a:r>
            <a:r>
              <a:rPr lang="en-IN" dirty="0" smtClean="0"/>
              <a:t> </a:t>
            </a:r>
            <a:r>
              <a:rPr lang="en-IN" dirty="0" err="1" smtClean="0"/>
              <a:t>Perbrinized</a:t>
            </a:r>
            <a:r>
              <a:rPr lang="en-IN" dirty="0" smtClean="0"/>
              <a:t> larvae </a:t>
            </a:r>
            <a:r>
              <a:rPr lang="en-IN" dirty="0" err="1" smtClean="0"/>
              <a:t>excreat</a:t>
            </a:r>
            <a:r>
              <a:rPr lang="en-IN" dirty="0" smtClean="0"/>
              <a:t> faecal matter, gut juice and vomit containing pathogens, which contaminate the rearing environment, appliances and foliage. Mostly, consumption of contaminated foliage or egg shell results in infection and spread of the disease.</a:t>
            </a:r>
          </a:p>
          <a:p>
            <a:pPr algn="just"/>
            <a:r>
              <a:rPr lang="en-IN" dirty="0" smtClean="0"/>
              <a:t>Management</a:t>
            </a:r>
          </a:p>
          <a:p>
            <a:pPr lvl="0" algn="just"/>
            <a:r>
              <a:rPr lang="en-IN" dirty="0" smtClean="0"/>
              <a:t>Follow the scientific inspection method of individual mother moth testing for detection of </a:t>
            </a:r>
            <a:r>
              <a:rPr lang="en-IN" dirty="0" err="1" smtClean="0"/>
              <a:t>pebrine</a:t>
            </a:r>
            <a:r>
              <a:rPr lang="en-IN" dirty="0" smtClean="0"/>
              <a:t> during egg production.</a:t>
            </a:r>
          </a:p>
          <a:p>
            <a:pPr lvl="0" algn="just"/>
            <a:r>
              <a:rPr lang="en-IN" dirty="0" smtClean="0"/>
              <a:t>Practice disinfection of </a:t>
            </a:r>
            <a:r>
              <a:rPr lang="en-IN" dirty="0" err="1" smtClean="0"/>
              <a:t>grainage</a:t>
            </a:r>
            <a:r>
              <a:rPr lang="en-IN" dirty="0" smtClean="0"/>
              <a:t> hall and appliances before and after every </a:t>
            </a:r>
            <a:r>
              <a:rPr lang="en-IN" dirty="0" err="1" smtClean="0"/>
              <a:t>grainage</a:t>
            </a:r>
            <a:r>
              <a:rPr lang="en-IN" dirty="0" smtClean="0"/>
              <a:t> operation with 2% formalin.</a:t>
            </a:r>
          </a:p>
          <a:p>
            <a:pPr lvl="0" algn="just"/>
            <a:r>
              <a:rPr lang="en-IN" dirty="0" smtClean="0"/>
              <a:t>Ensure use of </a:t>
            </a:r>
            <a:r>
              <a:rPr lang="en-IN" dirty="0" err="1" smtClean="0"/>
              <a:t>microspically</a:t>
            </a:r>
            <a:r>
              <a:rPr lang="en-IN" dirty="0" smtClean="0"/>
              <a:t> tested disease free disinfected eggs only.</a:t>
            </a:r>
          </a:p>
          <a:p>
            <a:pPr lvl="0" algn="just"/>
            <a:r>
              <a:rPr lang="en-IN" dirty="0" smtClean="0"/>
              <a:t>Practice surface sterilization of eggs with 2% formalin for 5 minutes.</a:t>
            </a:r>
          </a:p>
          <a:p>
            <a:pPr lvl="0" algn="just"/>
            <a:r>
              <a:rPr lang="en-IN" dirty="0" smtClean="0"/>
              <a:t>Maintain hygienic conditions in egg production room and rearing room.</a:t>
            </a:r>
          </a:p>
          <a:p>
            <a:pPr lvl="0" algn="just"/>
            <a:r>
              <a:rPr lang="en-IN" dirty="0" smtClean="0"/>
              <a:t>Practice disinfection of rearing appliances and rearing room before use.</a:t>
            </a:r>
          </a:p>
          <a:p>
            <a:pPr lvl="0" algn="just"/>
            <a:r>
              <a:rPr lang="en-IN" dirty="0" smtClean="0"/>
              <a:t>During rearing, test the faecal matters, unequal/ lethargic/ unsettled/ irregular moulters periodically. If </a:t>
            </a:r>
            <a:r>
              <a:rPr lang="en-IN" dirty="0" err="1" smtClean="0"/>
              <a:t>pebrine</a:t>
            </a:r>
            <a:r>
              <a:rPr lang="en-IN" dirty="0" smtClean="0"/>
              <a:t> spores are detected, reject the entire infected crop.</a:t>
            </a:r>
          </a:p>
          <a:p>
            <a:pPr lvl="0" algn="just"/>
            <a:r>
              <a:rPr lang="en-IN" dirty="0" smtClean="0"/>
              <a:t>Ensure the measures for destruction of diseased silkworm larvae/ cocoons/ moths/ eggs.</a:t>
            </a:r>
          </a:p>
          <a:p>
            <a:pPr algn="just"/>
            <a:endParaRPr lang="en-IN" dirty="0" smtClean="0"/>
          </a:p>
          <a:p>
            <a:pPr algn="just"/>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86478"/>
          </a:xfrm>
        </p:spPr>
        <p:txBody>
          <a:bodyPr>
            <a:normAutofit fontScale="55000" lnSpcReduction="20000"/>
          </a:bodyPr>
          <a:lstStyle/>
          <a:p>
            <a:r>
              <a:rPr lang="en-IN" sz="5100" b="1" dirty="0" err="1"/>
              <a:t>Flacherie</a:t>
            </a:r>
            <a:endParaRPr lang="en-IN" sz="5100" b="1" dirty="0"/>
          </a:p>
          <a:p>
            <a:pPr lvl="0" algn="just"/>
            <a:r>
              <a:rPr lang="en-IN" dirty="0" err="1"/>
              <a:t>Flacherie</a:t>
            </a:r>
            <a:r>
              <a:rPr lang="en-IN" dirty="0"/>
              <a:t> is a syndrome of bacterial diseases in </a:t>
            </a:r>
            <a:r>
              <a:rPr lang="en-IN" dirty="0" err="1"/>
              <a:t>eri</a:t>
            </a:r>
            <a:r>
              <a:rPr lang="en-IN" dirty="0"/>
              <a:t> silkworm. </a:t>
            </a:r>
            <a:r>
              <a:rPr lang="en-IN" dirty="0" err="1"/>
              <a:t>Flacherie</a:t>
            </a:r>
            <a:r>
              <a:rPr lang="en-IN" dirty="0"/>
              <a:t> disease is caused by an ultra virus, which is an exciting agent, followed by secondary infection of bacteria.</a:t>
            </a:r>
          </a:p>
          <a:p>
            <a:pPr lvl="0" algn="just"/>
            <a:r>
              <a:rPr lang="en-IN" b="1" dirty="0"/>
              <a:t>Peak season:</a:t>
            </a:r>
            <a:r>
              <a:rPr lang="en-IN" dirty="0"/>
              <a:t> All seasons of the year, intensive during rainy summer months (June to August).</a:t>
            </a:r>
          </a:p>
          <a:p>
            <a:pPr lvl="0" algn="just"/>
            <a:r>
              <a:rPr lang="en-IN" b="1" dirty="0"/>
              <a:t>Symptoms</a:t>
            </a:r>
            <a:r>
              <a:rPr lang="en-IN" dirty="0"/>
              <a:t>: Infected silkworm larvae become lethargic and motionless. The colour of the </a:t>
            </a:r>
            <a:r>
              <a:rPr lang="en-IN" dirty="0" err="1"/>
              <a:t>haemolymph</a:t>
            </a:r>
            <a:r>
              <a:rPr lang="en-IN" dirty="0"/>
              <a:t> turns black. Chain type excreta, sealing of anal lips, rectal protrusion are some of the easily detectable symptoms of the disease. Infected larvae die within short time</a:t>
            </a:r>
            <a:r>
              <a:rPr lang="en-IN" dirty="0" smtClean="0"/>
              <a:t>.</a:t>
            </a:r>
          </a:p>
          <a:p>
            <a:pPr lvl="0" algn="just"/>
            <a:r>
              <a:rPr lang="en-IN" dirty="0"/>
              <a:t>Infection: Feeding of contaminated/ poor quality foliage.</a:t>
            </a:r>
          </a:p>
          <a:p>
            <a:pPr lvl="0" algn="just"/>
            <a:r>
              <a:rPr lang="en-IN" dirty="0"/>
              <a:t>Source of infection: Diseased larvae, its gut juice, faecal matters, body fluid and contaminated rearing site and appliances.</a:t>
            </a:r>
          </a:p>
          <a:p>
            <a:pPr lvl="0" algn="just"/>
            <a:r>
              <a:rPr lang="en-IN" dirty="0"/>
              <a:t>Pre-disposing factor: Sudden fluctuation in temperature and humidity, bad weather, poor quality leaves with high water content.</a:t>
            </a:r>
          </a:p>
          <a:p>
            <a:pPr lvl="0" algn="just"/>
            <a:r>
              <a:rPr lang="en-IN" dirty="0"/>
              <a:t>Spread of disease: The disease is transmitted by secondary infection of the larvae feeding on the contaminated/ poor quality leaves. Infected worms ooze out body fluid containing pathogen throughout incubation period of infection and contaminate the leaves of the rearing bed and rearing environment. The disease spreads to healthy worms on feeding of the contaminated leaves. Feeding of late stage worms with very tender succulent leaves and sudden fluctuation of temperature &amp; humidity during rearing period also lead to outbreak of the disease.</a:t>
            </a:r>
          </a:p>
          <a:p>
            <a:pPr lvl="0" algn="just"/>
            <a:endParaRPr lang="en-IN" dirty="0"/>
          </a:p>
          <a:p>
            <a:pPr algn="just"/>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lks"/>
          <p:cNvPicPr>
            <a:picLocks noGrp="1"/>
          </p:cNvPicPr>
          <p:nvPr>
            <p:ph idx="1"/>
          </p:nvPr>
        </p:nvPicPr>
        <p:blipFill>
          <a:blip r:embed="rId2"/>
          <a:srcRect/>
          <a:stretch>
            <a:fillRect/>
          </a:stretch>
        </p:blipFill>
        <p:spPr bwMode="auto">
          <a:xfrm>
            <a:off x="1142976" y="642918"/>
            <a:ext cx="7000924" cy="528641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fontScale="70000" lnSpcReduction="20000"/>
          </a:bodyPr>
          <a:lstStyle/>
          <a:p>
            <a:pPr algn="just"/>
            <a:r>
              <a:rPr lang="en-IN" dirty="0"/>
              <a:t>Management</a:t>
            </a:r>
          </a:p>
          <a:p>
            <a:pPr lvl="0" algn="just"/>
            <a:r>
              <a:rPr lang="en-IN" dirty="0"/>
              <a:t>Use disinfected quality seeds of disease free zone.</a:t>
            </a:r>
          </a:p>
          <a:p>
            <a:pPr lvl="0" algn="just"/>
            <a:r>
              <a:rPr lang="en-IN" dirty="0"/>
              <a:t>Disinfection of rearing room before rearing with 2% formalin solution.</a:t>
            </a:r>
          </a:p>
          <a:p>
            <a:pPr lvl="0" algn="just"/>
            <a:r>
              <a:rPr lang="en-IN" dirty="0"/>
              <a:t>Dusting of 0.3% slaked lime in addition to usual disinfection for rearing room and appliances in case of high incidence of the disease in preceding rearing.</a:t>
            </a:r>
          </a:p>
          <a:p>
            <a:pPr lvl="0" algn="just"/>
            <a:r>
              <a:rPr lang="en-IN" dirty="0"/>
              <a:t>Inspect rearing room regularly and pick out stunted/ doubtful worms by burying with 5% formalin solution.</a:t>
            </a:r>
          </a:p>
          <a:p>
            <a:pPr lvl="0" algn="just"/>
            <a:r>
              <a:rPr lang="en-IN" dirty="0"/>
              <a:t>Practice washing of hands with formalin solution at the time of handling of worms.</a:t>
            </a:r>
          </a:p>
          <a:p>
            <a:pPr lvl="0" algn="just"/>
            <a:r>
              <a:rPr lang="en-IN" dirty="0"/>
              <a:t>Maintain hygienic condition during rearing.</a:t>
            </a:r>
          </a:p>
          <a:p>
            <a:pPr lvl="0" algn="just"/>
            <a:r>
              <a:rPr lang="en-IN" dirty="0"/>
              <a:t>Feeding of good quality leaves, because food is major source of infection.</a:t>
            </a:r>
          </a:p>
          <a:p>
            <a:pPr lvl="0" algn="just"/>
            <a:r>
              <a:rPr lang="en-IN" dirty="0"/>
              <a:t>Do not allow late stage worms to feed on succulent tender leaves.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algn="just"/>
            <a:r>
              <a:rPr lang="en-IN" dirty="0"/>
              <a:t>Insect pests</a:t>
            </a:r>
          </a:p>
          <a:p>
            <a:pPr algn="just"/>
            <a:r>
              <a:rPr lang="en-IN" dirty="0"/>
              <a:t>Unlike mulberry and </a:t>
            </a:r>
            <a:r>
              <a:rPr lang="en-IN" dirty="0" err="1"/>
              <a:t>muga</a:t>
            </a:r>
            <a:r>
              <a:rPr lang="en-IN" dirty="0"/>
              <a:t> silkworm, attack of insect pests is less in </a:t>
            </a:r>
            <a:r>
              <a:rPr lang="en-IN" dirty="0" err="1"/>
              <a:t>eri</a:t>
            </a:r>
            <a:r>
              <a:rPr lang="en-IN" dirty="0"/>
              <a:t> silkworm. However, use of nylon net in the windows &amp; doors of the rearing room prevents </a:t>
            </a:r>
            <a:r>
              <a:rPr lang="en-IN" dirty="0" err="1"/>
              <a:t>uzi</a:t>
            </a:r>
            <a:r>
              <a:rPr lang="en-IN" dirty="0"/>
              <a:t> fly infestation in </a:t>
            </a:r>
            <a:r>
              <a:rPr lang="en-IN" dirty="0" err="1"/>
              <a:t>eri</a:t>
            </a:r>
            <a:r>
              <a:rPr lang="en-IN" dirty="0"/>
              <a:t> rearing. Usually fly pests come to the rearing room through the food plant foliage. Hence, preservation of plucked leaves in separate site also helps in checking the entry of fly pests.</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1958</Words>
  <Application>Microsoft Office PowerPoint</Application>
  <PresentationFormat>On-screen Show (4:3)</PresentationFormat>
  <Paragraphs>197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DISEASES AND PESTS OF MUGA AND ERI SILKWORM</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DISEASES AND PESTS OF MUGA AND ERI SILKWORM</dc:title>
  <dc:creator>PRITI</dc:creator>
  <cp:lastModifiedBy>PRITI</cp:lastModifiedBy>
  <cp:revision>3</cp:revision>
  <dcterms:created xsi:type="dcterms:W3CDTF">2021-07-16T08:23:50Z</dcterms:created>
  <dcterms:modified xsi:type="dcterms:W3CDTF">2021-07-17T06:23:38Z</dcterms:modified>
</cp:coreProperties>
</file>